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CE807-F458-4A48-93E9-601C0A6218CE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36C3A-6174-4B35-B365-F9F4BBF3EF4A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0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36C3A-6174-4B35-B365-F9F4BBF3EF4A}" type="slidenum">
              <a:rPr lang="en-IN" smtClean="0"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36C3A-6174-4B35-B365-F9F4BBF3EF4A}" type="slidenum">
              <a:rPr lang="en-IN" smtClean="0"/>
              <a:t>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7AA7995-FF08-40E3-AB44-B37664E5FD76}" type="datetimeFigureOut">
              <a:rPr lang="en-US" smtClean="0"/>
              <a:t>3/29/2020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B09330A-B14F-448F-B7EF-A7913944A503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286000" y="1071546"/>
            <a:ext cx="6172200" cy="1714512"/>
          </a:xfrm>
        </p:spPr>
        <p:txBody>
          <a:bodyPr>
            <a:noAutofit/>
          </a:bodyPr>
          <a:lstStyle/>
          <a:p>
            <a:r>
              <a:rPr lang="en-IN" sz="4000" b="1" dirty="0" smtClean="0">
                <a:latin typeface="Arial Rounded MT Bold" pitchFamily="34" charset="0"/>
              </a:rPr>
              <a:t>FINANCIAL REPORTING OF FINANCIAL INSTITUTION</a:t>
            </a:r>
            <a:r>
              <a:rPr lang="en-IN" sz="4000" dirty="0" smtClean="0">
                <a:latin typeface="Arial Rounded MT Bold" pitchFamily="34" charset="0"/>
              </a:rPr>
              <a:t>S</a:t>
            </a:r>
            <a:endParaRPr lang="en-IN" sz="4000" dirty="0">
              <a:latin typeface="Arial Rounded MT Bold" pitchFamily="34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286000" y="4500570"/>
            <a:ext cx="6172200" cy="1874352"/>
          </a:xfrm>
        </p:spPr>
        <p:txBody>
          <a:bodyPr>
            <a:normAutofit/>
          </a:bodyPr>
          <a:lstStyle/>
          <a:p>
            <a:r>
              <a:rPr lang="en-IN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By:-</a:t>
            </a:r>
          </a:p>
          <a:p>
            <a:r>
              <a:rPr lang="en-IN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IN" sz="35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Namita</a:t>
            </a:r>
            <a:r>
              <a:rPr lang="en-IN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N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Assistant Prof. in Commerce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  <a:latin typeface="Arial Rounded MT Bold" pitchFamily="34" charset="0"/>
              </a:rPr>
              <a:t>Meaning of Financial Reporting</a:t>
            </a:r>
            <a:br>
              <a:rPr lang="en-IN" sz="3600" b="1" dirty="0" smtClean="0">
                <a:solidFill>
                  <a:srgbClr val="FF0000"/>
                </a:solidFill>
                <a:latin typeface="Arial Rounded MT Bold" pitchFamily="34" charset="0"/>
              </a:rPr>
            </a:br>
            <a:endParaRPr lang="en-IN" sz="36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is concerned with providing useful information to the users of financial statements in the form of income statement, balance sheet, statement of retained earnings.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also includes accounting ratios, cash flow statement, graphs, diagrams etc.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 smtClean="0">
                <a:solidFill>
                  <a:srgbClr val="0070C0"/>
                </a:solidFill>
                <a:latin typeface="Arial Rounded MT Bold" pitchFamily="34" charset="0"/>
              </a:rPr>
              <a:t>Meaning of financial institution</a:t>
            </a:r>
            <a:endParaRPr lang="en-IN" sz="36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The term  includes  these:</a:t>
            </a:r>
          </a:p>
          <a:p>
            <a:pPr marL="971550" lvl="1" indent="-514350" algn="just">
              <a:buAutoNum type="arabicPeriod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Mutual funds</a:t>
            </a:r>
          </a:p>
          <a:p>
            <a:pPr marL="971550" lvl="1" indent="-514350" algn="just">
              <a:buAutoNum type="arabicPeriod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Non Banking financial companies</a:t>
            </a:r>
          </a:p>
          <a:p>
            <a:pPr marL="971550" lvl="1" indent="-514350" algn="just">
              <a:buAutoNum type="arabicPeriod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Merchant Bankers</a:t>
            </a:r>
          </a:p>
          <a:p>
            <a:pPr marL="971550" lvl="1" indent="-514350" algn="just">
              <a:buAutoNum type="arabicPeriod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Stock Brokers</a:t>
            </a:r>
          </a:p>
          <a:p>
            <a:pPr marL="971550" lvl="1" indent="-514350" algn="just">
              <a:buAutoNum type="arabicPeriod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Insurance Companies</a:t>
            </a:r>
          </a:p>
          <a:p>
            <a:pPr marL="971550" lvl="1" indent="-514350" algn="just">
              <a:buAutoNum type="arabicPeriod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Hire  purchase  companies etc</a:t>
            </a:r>
            <a:r>
              <a:rPr lang="en-IN" sz="3200" dirty="0" smtClean="0"/>
              <a:t>. </a:t>
            </a:r>
            <a:endParaRPr lang="en-IN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000" b="1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Mutual Funds</a:t>
            </a:r>
            <a:r>
              <a:rPr lang="en-IN" b="1" dirty="0" smtClean="0">
                <a:latin typeface="Arial Rounded MT Bold" pitchFamily="34" charset="0"/>
              </a:rPr>
              <a:t/>
            </a:r>
            <a:br>
              <a:rPr lang="en-IN" b="1" dirty="0" smtClean="0">
                <a:latin typeface="Arial Rounded MT Bold" pitchFamily="34" charset="0"/>
              </a:rPr>
            </a:br>
            <a:endParaRPr lang="en-IN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715016"/>
          </a:xfrm>
        </p:spPr>
        <p:txBody>
          <a:bodyPr>
            <a:noAutofit/>
          </a:bodyPr>
          <a:lstStyle/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These are trusts, which pool resources from large number of investors through issue of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units under specified schemes. Funds are invested in different securities. The mutual fund earns income from these investments by way of dividends, interest and capital gains</a:t>
            </a:r>
          </a:p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In India mutual funds are regulated by SEBI Regulations,1996</a:t>
            </a:r>
          </a:p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Asset Management Company means a company formed and registered under the Companies ACT,1956  to manage the funds of a mutual fund. 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4000" b="1" dirty="0" smtClean="0">
                <a:solidFill>
                  <a:srgbClr val="7030A0"/>
                </a:solidFill>
                <a:latin typeface="Arial Rounded MT Bold" pitchFamily="34" charset="0"/>
              </a:rPr>
              <a:t/>
            </a:r>
            <a:br>
              <a:rPr lang="en-IN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endParaRPr lang="en-IN" sz="4000" b="1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IN" sz="3200" b="1" dirty="0" smtClean="0">
                <a:latin typeface="Arial Rounded MT Bold" pitchFamily="34" charset="0"/>
              </a:rPr>
              <a:t>Growth Funds</a:t>
            </a:r>
            <a:r>
              <a:rPr lang="en-IN" sz="3200" dirty="0" smtClean="0"/>
              <a:t>:  </a:t>
            </a:r>
            <a:r>
              <a:rPr lang="en-IN" dirty="0" smtClean="0"/>
              <a:t>Major part  of the fund is invested in equity instruments to provide higher return in the form of dividends.</a:t>
            </a:r>
          </a:p>
          <a:p>
            <a:pPr algn="just"/>
            <a:r>
              <a:rPr lang="en-IN" sz="3200" b="1" dirty="0" smtClean="0">
                <a:latin typeface="Arial Rounded MT Bold" pitchFamily="34" charset="0"/>
              </a:rPr>
              <a:t>Income funds</a:t>
            </a:r>
            <a:r>
              <a:rPr lang="en-IN" sz="2800" dirty="0" smtClean="0">
                <a:latin typeface="Arial Rounded MT Bold" pitchFamily="34" charset="0"/>
              </a:rPr>
              <a:t>:   </a:t>
            </a:r>
            <a:r>
              <a:rPr lang="en-IN" sz="2800" dirty="0" smtClean="0"/>
              <a:t>Funds are invested in fixed debt instruments.</a:t>
            </a:r>
          </a:p>
          <a:p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285992"/>
            <a:ext cx="4041775" cy="384017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sz="3300" b="1" dirty="0" smtClean="0"/>
              <a:t>Open ended Schemes</a:t>
            </a:r>
            <a:r>
              <a:rPr lang="en-IN" sz="3300" dirty="0" smtClean="0"/>
              <a:t>:</a:t>
            </a:r>
          </a:p>
          <a:p>
            <a:pPr algn="just">
              <a:buNone/>
            </a:pPr>
            <a:r>
              <a:rPr lang="en-IN" sz="3300" dirty="0" smtClean="0"/>
              <a:t>  In this scheme units are purchased and sold on continuous basis.</a:t>
            </a:r>
          </a:p>
          <a:p>
            <a:pPr algn="just">
              <a:buNone/>
            </a:pPr>
            <a:endParaRPr lang="en-IN" sz="3300" dirty="0" smtClean="0"/>
          </a:p>
          <a:p>
            <a:pPr algn="just"/>
            <a:r>
              <a:rPr lang="en-IN" sz="3300" b="1" dirty="0" smtClean="0"/>
              <a:t>  Close ended</a:t>
            </a:r>
            <a:r>
              <a:rPr lang="en-IN" sz="3300" b="1" dirty="0" smtClean="0"/>
              <a:t> schemes</a:t>
            </a:r>
            <a:r>
              <a:rPr lang="en-IN" sz="3300" dirty="0" smtClean="0"/>
              <a:t>:</a:t>
            </a:r>
          </a:p>
          <a:p>
            <a:pPr algn="just">
              <a:buNone/>
            </a:pPr>
            <a:r>
              <a:rPr lang="en-IN" sz="3300" dirty="0"/>
              <a:t> </a:t>
            </a:r>
            <a:r>
              <a:rPr lang="en-IN" sz="3300" dirty="0" smtClean="0"/>
              <a:t> These schemes have fixed maturity periods.</a:t>
            </a:r>
          </a:p>
          <a:p>
            <a:pPr>
              <a:buNone/>
            </a:pPr>
            <a:endParaRPr lang="en-IN" sz="2800" b="1" dirty="0" smtClean="0"/>
          </a:p>
          <a:p>
            <a:pPr>
              <a:buNone/>
            </a:pPr>
            <a:r>
              <a:rPr lang="en-IN" sz="2800" dirty="0" smtClean="0"/>
              <a:t>  </a:t>
            </a:r>
            <a:endParaRPr lang="en-IN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457200" y="1357299"/>
            <a:ext cx="4040188" cy="642942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In terms of objectives: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2000232" y="0"/>
            <a:ext cx="4756155" cy="1428736"/>
          </a:xfrm>
        </p:spPr>
        <p:txBody>
          <a:bodyPr>
            <a:noAutofit/>
          </a:bodyPr>
          <a:lstStyle/>
          <a:p>
            <a:pPr algn="ctr"/>
            <a:r>
              <a:rPr lang="en-IN" sz="3600" dirty="0" smtClean="0">
                <a:latin typeface="Arial Rounded MT Bold" pitchFamily="34" charset="0"/>
                <a:cs typeface="Times New Roman" pitchFamily="18" charset="0"/>
              </a:rPr>
              <a:t>TYPES OF SCHEMES</a:t>
            </a:r>
            <a:endParaRPr lang="en-IN" sz="3600" dirty="0"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33925" y="1500174"/>
            <a:ext cx="44100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IN" sz="2400" b="1" dirty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In terms of type of entry and exit </a:t>
            </a:r>
            <a:r>
              <a:rPr lang="en-IN" sz="2400" b="1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routes:</a:t>
            </a:r>
            <a:endParaRPr lang="en-IN" sz="2400" b="1" dirty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3600" b="1" dirty="0" smtClean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</a:rPr>
              <a:t>2. Non Banking Finance Company</a:t>
            </a:r>
            <a:br>
              <a:rPr lang="en-IN" sz="3600" b="1" dirty="0" smtClean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</a:rPr>
            </a:br>
            <a:endParaRPr lang="en-IN" sz="3600" b="1" dirty="0">
              <a:solidFill>
                <a:schemeClr val="accent3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This is a company engaged in the business of providing loans and advances,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acuisition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of shares, debentures and other securities, leasing, higher purchase, insurance business and chit business and is a company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egistered under the companies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Act, 1956.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7467600" cy="928686"/>
          </a:xfrm>
        </p:spPr>
        <p:txBody>
          <a:bodyPr>
            <a:noAutofit/>
          </a:bodyPr>
          <a:lstStyle/>
          <a:p>
            <a:pPr algn="ctr"/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Types of NBFCs regulated by RBI</a:t>
            </a:r>
            <a:r>
              <a:rPr lang="en-IN" sz="3600" b="1" dirty="0" smtClean="0">
                <a:latin typeface="Arial Rounded MT Bold" pitchFamily="34" charset="0"/>
              </a:rPr>
              <a:t/>
            </a:r>
            <a:br>
              <a:rPr lang="en-IN" sz="3600" b="1" dirty="0" smtClean="0">
                <a:latin typeface="Arial Rounded MT Bold" pitchFamily="34" charset="0"/>
              </a:rPr>
            </a:br>
            <a:endParaRPr lang="en-IN" sz="3600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Equipment leasing company.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Hire Purchase Company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Loan company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Investment company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Residuary Non Banking Company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MBFC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Potential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Nidhi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company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Chit fund company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3600" b="1" dirty="0" smtClean="0">
                <a:latin typeface="Arial Rounded MT Bold" pitchFamily="34" charset="0"/>
              </a:rPr>
              <a:t>3. Merchant Bankers</a:t>
            </a:r>
            <a:br>
              <a:rPr lang="en-IN" sz="3600" b="1" dirty="0" smtClean="0">
                <a:latin typeface="Arial Rounded MT Bold" pitchFamily="34" charset="0"/>
              </a:rPr>
            </a:br>
            <a:endParaRPr lang="en-IN" sz="3600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is a service banking term whose function is to provide non fund based services of arranging funds not providing them.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covers activities like portfolio management, investment and project counselling, mergers and amalgamation of firms.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Bankers are the specialised agency which manage the capital issues.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4000" b="1" dirty="0" smtClean="0">
                <a:solidFill>
                  <a:srgbClr val="FFFF00"/>
                </a:solidFill>
                <a:latin typeface="Arial Rounded MT Bold" pitchFamily="34" charset="0"/>
              </a:rPr>
              <a:t>4. Stock Brokers</a:t>
            </a:r>
            <a:br>
              <a:rPr lang="en-IN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endParaRPr lang="en-IN" sz="4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He is a member  of a recognised stock exchange and is engaged in buying, selling and dealing in securities. He can function as a proprietorship firm, partnership firm or a corporate.</a:t>
            </a:r>
          </a:p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No stock broker can act so unless he holds the certificate of registration issued by SEBI Regulations, 1992.</a:t>
            </a:r>
          </a:p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They have to fulfil capital adequacy norms</a:t>
            </a:r>
          </a:p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Maintain proper books </a:t>
            </a:r>
            <a:r>
              <a:rPr lang="en-IN" sz="2800" smtClean="0">
                <a:latin typeface="Times New Roman" pitchFamily="18" charset="0"/>
                <a:cs typeface="Times New Roman" pitchFamily="18" charset="0"/>
              </a:rPr>
              <a:t>of accounts.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SEBI can inspect his account books by giving or not giving the notice.</a:t>
            </a:r>
          </a:p>
          <a:p>
            <a:pPr algn="just"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109</TotalTime>
  <Words>473</Words>
  <Application>Microsoft Office PowerPoint</Application>
  <PresentationFormat>On-screen Show (4:3)</PresentationFormat>
  <Paragraphs>92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FINANCIAL REPORTING OF FINANCIAL INSTITUTIONS</vt:lpstr>
      <vt:lpstr>Meaning of Financial Reporting </vt:lpstr>
      <vt:lpstr>Meaning of financial institution</vt:lpstr>
      <vt:lpstr>Mutual Funds </vt:lpstr>
      <vt:lpstr> </vt:lpstr>
      <vt:lpstr>2. Non Banking Finance Company </vt:lpstr>
      <vt:lpstr>Types of NBFCs regulated by RBI </vt:lpstr>
      <vt:lpstr>3. Merchant Bankers </vt:lpstr>
      <vt:lpstr>4. Stock Brokers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REPORTING OF FINANCIAL INSTITUTIONS</dc:title>
  <dc:creator>HP</dc:creator>
  <cp:lastModifiedBy>HP</cp:lastModifiedBy>
  <cp:revision>11</cp:revision>
  <dcterms:created xsi:type="dcterms:W3CDTF">2020-03-29T15:31:53Z</dcterms:created>
  <dcterms:modified xsi:type="dcterms:W3CDTF">2020-03-29T17:21:38Z</dcterms:modified>
</cp:coreProperties>
</file>